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phishtank.com/developer_info.php,the" TargetMode="External" Type="http://schemas.openxmlformats.org/officeDocument/2006/relationships/hyperlink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https://www.unb.ca/cic/datasets/url-2016.html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8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796528" y="597348"/>
            <a:ext cx="0" cy="5059952"/>
          </a:xfrm>
          <a:prstGeom prst="line">
            <a:avLst/>
          </a:prstGeom>
          <a:ln cap="flat" w="95250">
            <a:solidFill>
              <a:srgbClr val="F234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891778" y="3347811"/>
            <a:ext cx="0" cy="5125827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5736759" cy="286837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68379" y="2868379"/>
            <a:ext cx="5577840" cy="27889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7099" y="5657299"/>
            <a:ext cx="7568829" cy="328297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83557" y="1016062"/>
            <a:ext cx="7199210" cy="7197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49"/>
              </a:lnSpc>
            </a:pPr>
            <a:r>
              <a:rPr lang="en-US" sz="8178">
                <a:solidFill>
                  <a:srgbClr val="F23436"/>
                </a:solidFill>
                <a:latin typeface="Roboto Bold"/>
              </a:rPr>
              <a:t>Predictive Modelling of Phishing Website Detection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45899" y="8892654"/>
            <a:ext cx="889175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Abhijit Das, </a:t>
            </a:r>
          </a:p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Sabrina Sanjida Rifa, </a:t>
            </a:r>
          </a:p>
          <a:p>
            <a:pPr algn="ctr">
              <a:lnSpc>
                <a:spcPts val="3079"/>
              </a:lnSpc>
            </a:pPr>
            <a:r>
              <a:rPr lang="en-US" sz="2199" spc="112">
                <a:solidFill>
                  <a:srgbClr val="FFFFFF"/>
                </a:solidFill>
                <a:latin typeface="Roboto"/>
              </a:rPr>
              <a:t>Abhirup Chanda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3826481" cy="10287000"/>
            <a:chOff x="0" y="0"/>
            <a:chExt cx="1007797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077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7797">
                  <a:moveTo>
                    <a:pt x="0" y="0"/>
                  </a:moveTo>
                  <a:lnTo>
                    <a:pt x="1007797" y="0"/>
                  </a:lnTo>
                  <a:lnTo>
                    <a:pt x="1007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388922"/>
            <a:ext cx="1448736" cy="17209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404295" y="5143500"/>
            <a:ext cx="11710173" cy="435698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019774" y="458233"/>
            <a:ext cx="8502997" cy="155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Using URL Shortening Services “TinyURL” -</a:t>
            </a: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361" y="1177883"/>
            <a:ext cx="3722194" cy="245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>
                <a:solidFill>
                  <a:srgbClr val="FFFFFF"/>
                </a:solidFill>
                <a:latin typeface="Canva Sans"/>
              </a:rPr>
              <a:t>Address Bar based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35637" y="1215983"/>
            <a:ext cx="12285588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URL shortening is a method on the “World Wide Web” in which a URL may be made considerably smaller in length and still lead to the required webpage.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This is accomplished by means of an “HTTP Redirect” on a domain name that is short, which links to the webpage that has a long URL.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If the URL is using Shortening Services, the value assigned to this feature is 1 (phishing) or else 0 (legitimate).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3826481" cy="10287000"/>
            <a:chOff x="0" y="0"/>
            <a:chExt cx="1007797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077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7797">
                  <a:moveTo>
                    <a:pt x="0" y="0"/>
                  </a:moveTo>
                  <a:lnTo>
                    <a:pt x="1007797" y="0"/>
                  </a:lnTo>
                  <a:lnTo>
                    <a:pt x="1007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283020"/>
            <a:ext cx="1448736" cy="17209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86749" y="658952"/>
            <a:ext cx="4072613" cy="30819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825014" y="5143500"/>
            <a:ext cx="7462986" cy="391782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835698" y="197592"/>
            <a:ext cx="3674120" cy="836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DNS Record </a:t>
            </a:r>
            <a:r>
              <a:rPr lang="en-US" sz="2959">
                <a:solidFill>
                  <a:srgbClr val="000000"/>
                </a:solidFill>
                <a:latin typeface="Canva Sans"/>
              </a:rPr>
              <a:t>-</a:t>
            </a:r>
          </a:p>
          <a:p>
            <a:pPr algn="ctr">
              <a:lnSpc>
                <a:spcPts val="4143"/>
              </a:lnSpc>
            </a:pPr>
          </a:p>
          <a:p>
            <a:pPr algn="ctr">
              <a:lnSpc>
                <a:spcPts val="4143"/>
              </a:lnSpc>
            </a:pPr>
          </a:p>
          <a:p>
            <a:pPr algn="ctr">
              <a:lnSpc>
                <a:spcPts val="4143"/>
              </a:lnSpc>
            </a:pPr>
          </a:p>
          <a:p>
            <a:pPr algn="ctr">
              <a:lnSpc>
                <a:spcPts val="4143"/>
              </a:lnSpc>
            </a:pPr>
          </a:p>
          <a:p>
            <a:pPr algn="ctr">
              <a:lnSpc>
                <a:spcPts val="4143"/>
              </a:lnSpc>
            </a:pPr>
          </a:p>
          <a:p>
            <a:pPr algn="ctr">
              <a:lnSpc>
                <a:spcPts val="4143"/>
              </a:lnSpc>
            </a:pPr>
          </a:p>
          <a:p>
            <a:pPr algn="ctr"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Age of Domain </a:t>
            </a:r>
            <a:r>
              <a:rPr lang="en-US" sz="2959">
                <a:solidFill>
                  <a:srgbClr val="000000"/>
                </a:solidFill>
                <a:latin typeface="Canva Sans"/>
              </a:rPr>
              <a:t>- </a:t>
            </a: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  <a:r>
              <a:rPr lang="en-US" sz="2959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414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3505" y="942975"/>
            <a:ext cx="3722194" cy="245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>
                <a:solidFill>
                  <a:srgbClr val="FFFFFF"/>
                </a:solidFill>
                <a:latin typeface="Canva Sans"/>
              </a:rPr>
              <a:t>Domain based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05372" y="823579"/>
            <a:ext cx="9117797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For phishing websites, either the claimed identity is not recognized by the WHOIS database or no records founded for the hostname. </a:t>
            </a:r>
          </a:p>
          <a:p>
            <a:pPr>
              <a:lnSpc>
                <a:spcPts val="322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If the DNS record is empty or not found then, the value assigned to this feature is 1 (phishing) or else 0 (legitimate).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05372" y="4483674"/>
            <a:ext cx="6019642" cy="518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This feature can be extracted from WHOIS database. </a:t>
            </a:r>
          </a:p>
          <a:p>
            <a:pPr>
              <a:lnSpc>
                <a:spcPts val="322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Most phishing websites live for a short period of time. The minimum age (different between creation and expiration time) of the legitimate domain is considered to be 12 months for this project. </a:t>
            </a:r>
          </a:p>
          <a:p>
            <a:pPr>
              <a:lnSpc>
                <a:spcPts val="322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If age of domain &lt; 12 months, the vlaue of this feature is 1 (phishing) else 0 (legitimate).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3826481" cy="10287000"/>
            <a:chOff x="0" y="0"/>
            <a:chExt cx="1007797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077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7797">
                  <a:moveTo>
                    <a:pt x="0" y="0"/>
                  </a:moveTo>
                  <a:lnTo>
                    <a:pt x="1007797" y="0"/>
                  </a:lnTo>
                  <a:lnTo>
                    <a:pt x="1007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283020"/>
            <a:ext cx="1448736" cy="17209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622381" y="5514305"/>
            <a:ext cx="8393394" cy="443488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034284" y="-57150"/>
            <a:ext cx="4995416" cy="207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3"/>
              </a:lnSpc>
            </a:pPr>
          </a:p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End Period of Domain</a:t>
            </a:r>
            <a:r>
              <a:rPr lang="en-US" sz="2959">
                <a:solidFill>
                  <a:srgbClr val="000000"/>
                </a:solidFill>
                <a:latin typeface="Canva Sans"/>
              </a:rPr>
              <a:t> - </a:t>
            </a: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3505" y="942975"/>
            <a:ext cx="3722194" cy="245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>
                <a:solidFill>
                  <a:srgbClr val="FFFFFF"/>
                </a:solidFill>
                <a:latin typeface="Canva Sans"/>
              </a:rPr>
              <a:t>Domain based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00612" y="1148680"/>
            <a:ext cx="12844462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This feature can be extracted from WHOIS database.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For this feature, the remaining domain time is calculated by finding the different between expiration time &amp; current time.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The end period considered for the legitimate domain is 6 months or less for this project.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If end period of domain &gt; 6 months, the vlaue of this feature is 1 (phishing) else 0 (legitimate).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3826481" cy="10287000"/>
            <a:chOff x="0" y="0"/>
            <a:chExt cx="1007797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077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7797">
                  <a:moveTo>
                    <a:pt x="0" y="0"/>
                  </a:moveTo>
                  <a:lnTo>
                    <a:pt x="1007797" y="0"/>
                  </a:lnTo>
                  <a:lnTo>
                    <a:pt x="1007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8090" y="4283020"/>
            <a:ext cx="1448736" cy="17209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306724" y="6920650"/>
            <a:ext cx="10180820" cy="287651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035723" y="-57150"/>
            <a:ext cx="3101876" cy="155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3"/>
              </a:lnSpc>
            </a:pPr>
          </a:p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Web Traffic</a:t>
            </a:r>
            <a:r>
              <a:rPr lang="en-US" sz="2959">
                <a:solidFill>
                  <a:srgbClr val="000000"/>
                </a:solidFill>
                <a:latin typeface="Canva Sans"/>
              </a:rPr>
              <a:t> - </a:t>
            </a:r>
          </a:p>
          <a:p>
            <a:pPr>
              <a:lnSpc>
                <a:spcPts val="414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361" y="942975"/>
            <a:ext cx="3722194" cy="245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>
                <a:solidFill>
                  <a:srgbClr val="FFFFFF"/>
                </a:solidFill>
                <a:latin typeface="Canva Sans"/>
              </a:rPr>
              <a:t>Domain based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92986" y="1201737"/>
            <a:ext cx="12808297" cy="568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Measures the popularity of the website by determining the number of visitors and the number of pages they visit.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Since phishing websites live for a short period of time, they may not be recognized by the Alexa database (Alexa the Web Information Company, 1996).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I</a:t>
            </a:r>
            <a:r>
              <a:rPr lang="en-US" sz="2499">
                <a:solidFill>
                  <a:srgbClr val="000000"/>
                </a:solidFill>
                <a:latin typeface="Canva Sans"/>
              </a:rPr>
              <a:t>n worst scenarios, legitimate websites ranked among the top 100,000 on an average.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I</a:t>
            </a:r>
            <a:r>
              <a:rPr lang="en-US" sz="2499">
                <a:solidFill>
                  <a:srgbClr val="000000"/>
                </a:solidFill>
                <a:latin typeface="Canva Sans"/>
              </a:rPr>
              <a:t>f the domain has no traffic or is not recognized by the Alexa database, it is classified as “Phishing”.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       </a:t>
            </a:r>
            <a:r>
              <a:rPr lang="en-US" sz="2499">
                <a:solidFill>
                  <a:srgbClr val="000000"/>
                </a:solidFill>
                <a:latin typeface="Canva Sans"/>
              </a:rPr>
              <a:t>If the rank of the domain &lt; 100000, the vlaue of this feature is 1 (phishing) 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                                                                                                                </a:t>
            </a:r>
            <a:r>
              <a:rPr lang="en-US" sz="2499">
                <a:solidFill>
                  <a:srgbClr val="000000"/>
                </a:solidFill>
                <a:latin typeface="Canva Sans"/>
              </a:rPr>
              <a:t>else 0(legitimate).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3826481" cy="10287000"/>
            <a:chOff x="0" y="0"/>
            <a:chExt cx="1007797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077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7797">
                  <a:moveTo>
                    <a:pt x="0" y="0"/>
                  </a:moveTo>
                  <a:lnTo>
                    <a:pt x="1007797" y="0"/>
                  </a:lnTo>
                  <a:lnTo>
                    <a:pt x="1007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437591"/>
            <a:ext cx="1448736" cy="17209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777" r="0" b="0"/>
          <a:stretch>
            <a:fillRect/>
          </a:stretch>
        </p:blipFill>
        <p:spPr>
          <a:xfrm flipH="false" flipV="false" rot="0">
            <a:off x="12052235" y="1816510"/>
            <a:ext cx="6153617" cy="21205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301538" y="6963799"/>
            <a:ext cx="5904315" cy="194994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64976" y="171450"/>
            <a:ext cx="5709493" cy="679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IFrame Redirection </a:t>
            </a:r>
            <a:r>
              <a:rPr lang="en-US" sz="2959">
                <a:solidFill>
                  <a:srgbClr val="000000"/>
                </a:solidFill>
                <a:latin typeface="Canva Sans"/>
              </a:rPr>
              <a:t>- </a:t>
            </a: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Status Bar Customization </a:t>
            </a:r>
            <a:r>
              <a:rPr lang="en-US" sz="2959">
                <a:solidFill>
                  <a:srgbClr val="000000"/>
                </a:solidFill>
                <a:latin typeface="Canva Sans"/>
              </a:rPr>
              <a:t>- </a:t>
            </a:r>
          </a:p>
          <a:p>
            <a:pPr>
              <a:lnSpc>
                <a:spcPts val="414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722" y="757555"/>
            <a:ext cx="3651472" cy="322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54"/>
              </a:lnSpc>
            </a:pPr>
            <a:r>
              <a:rPr lang="en-US" sz="4610">
                <a:solidFill>
                  <a:srgbClr val="FFFFFF"/>
                </a:solidFill>
                <a:latin typeface="Canva Sans"/>
              </a:rPr>
              <a:t>HTML and JavaScript based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57712" y="795655"/>
            <a:ext cx="7743825" cy="47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IFrame is an HTML tag use to display an additional webpage into current page.</a:t>
            </a:r>
            <a:r>
              <a:rPr lang="en-US" sz="2300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322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Phishers can take advantage of the “iframe” tag to make it invisible i.e. without frame borders. “frameBorder” attribute causes the browser to render a visual delineation. </a:t>
            </a:r>
          </a:p>
          <a:p>
            <a:pPr>
              <a:lnSpc>
                <a:spcPts val="322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If the iframe is empty or response is not found then, the value assigned to this feature is 1 (phishing) or else 0 (legitimate).</a:t>
            </a:r>
          </a:p>
          <a:p>
            <a:pPr>
              <a:lnSpc>
                <a:spcPts val="32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557712" y="6536321"/>
            <a:ext cx="7743825" cy="358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Using JavaScript to show a fake URL in the status bar. To extract this feature, we must dig-out the webpage source code, particularly the “onMouseOver” event, and check if it makes any changes on the status bar. </a:t>
            </a:r>
          </a:p>
          <a:p>
            <a:pPr>
              <a:lnSpc>
                <a:spcPts val="322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If the response is empty or "onmouseover" is found then, the value assigned to this feature is 1 (phishing) or else 0 (legitimate).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3826481" cy="10287000"/>
            <a:chOff x="0" y="0"/>
            <a:chExt cx="1007797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077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7797">
                  <a:moveTo>
                    <a:pt x="0" y="0"/>
                  </a:moveTo>
                  <a:lnTo>
                    <a:pt x="1007797" y="0"/>
                  </a:lnTo>
                  <a:lnTo>
                    <a:pt x="1007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694934"/>
            <a:ext cx="1448736" cy="17209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487275" y="1981944"/>
            <a:ext cx="5713430" cy="199746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672481" y="7168307"/>
            <a:ext cx="5528223" cy="237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19522" y="85725"/>
            <a:ext cx="4748957" cy="731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Disabling Right Click</a:t>
            </a:r>
            <a:r>
              <a:rPr lang="en-US" sz="2959">
                <a:solidFill>
                  <a:srgbClr val="000000"/>
                </a:solidFill>
                <a:latin typeface="Canva Sans"/>
              </a:rPr>
              <a:t> - </a:t>
            </a: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Website Forwarding </a:t>
            </a:r>
            <a:r>
              <a:rPr lang="en-US" sz="2959">
                <a:solidFill>
                  <a:srgbClr val="000000"/>
                </a:solidFill>
                <a:latin typeface="Canva Sans"/>
              </a:rPr>
              <a:t>- </a:t>
            </a:r>
          </a:p>
          <a:p>
            <a:pPr>
              <a:lnSpc>
                <a:spcPts val="414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1361" y="942975"/>
            <a:ext cx="3722194" cy="328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>
                <a:solidFill>
                  <a:srgbClr val="FFFFFF"/>
                </a:solidFill>
                <a:latin typeface="Canva Sans"/>
              </a:rPr>
              <a:t>HTML and JavaScript based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67991" y="762379"/>
            <a:ext cx="7800975" cy="518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Phishers may use JavaScript to disable the right-click function, so users cannot view and save the webpage source code. </a:t>
            </a:r>
          </a:p>
          <a:p>
            <a:pPr>
              <a:lnSpc>
                <a:spcPts val="322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This feature is treated exactly as “Using onMouseOver”. Nonetheless, for this feature, we will search for event “event.button==2” in the webpage source code and check if the right click is disabled. </a:t>
            </a:r>
          </a:p>
          <a:p>
            <a:pPr>
              <a:lnSpc>
                <a:spcPts val="322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If the response is empty or onmouseover is not found then, the value assigned to this feature is 1 (phishing) or else 0 (legitimate).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72012" y="6965114"/>
            <a:ext cx="8000469" cy="278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The fine line that distinguishes phishing websites from legitimate ones is how many times a website has been redirected. </a:t>
            </a:r>
          </a:p>
          <a:p>
            <a:pPr>
              <a:lnSpc>
                <a:spcPts val="322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If the forwarding response is more than 2 times, the value assigned to this feature is 1 (phishing) or else 0 (legitimate).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4426556" cy="10287000"/>
            <a:chOff x="0" y="0"/>
            <a:chExt cx="1165842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16584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65842">
                  <a:moveTo>
                    <a:pt x="0" y="0"/>
                  </a:moveTo>
                  <a:lnTo>
                    <a:pt x="1165842" y="0"/>
                  </a:lnTo>
                  <a:lnTo>
                    <a:pt x="116584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5900" t="5081" r="4353" b="24626"/>
          <a:stretch>
            <a:fillRect/>
          </a:stretch>
        </p:blipFill>
        <p:spPr>
          <a:xfrm flipH="false" flipV="false" rot="0">
            <a:off x="86843" y="6072899"/>
            <a:ext cx="4271306" cy="21116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10674" y="1225671"/>
            <a:ext cx="1325099" cy="133480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621216" y="189398"/>
            <a:ext cx="4080996" cy="682466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4259" b="0"/>
          <a:stretch>
            <a:fillRect/>
          </a:stretch>
        </p:blipFill>
        <p:spPr>
          <a:xfrm flipH="false" flipV="false" rot="0">
            <a:off x="5083594" y="4626335"/>
            <a:ext cx="7566085" cy="283270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083594" y="7493736"/>
            <a:ext cx="7566085" cy="249021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673399" y="141773"/>
            <a:ext cx="7976280" cy="478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724" indent="-248362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Creating a list and a function that calls the other functions and stores all the features of the URL in the list and extracting the features of each URL and append to this list.</a:t>
            </a:r>
          </a:p>
          <a:p>
            <a:pPr>
              <a:lnSpc>
                <a:spcPts val="3221"/>
              </a:lnSpc>
            </a:pPr>
          </a:p>
          <a:p>
            <a:pPr marL="496724" indent="-248362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Forming two dataframes of legitimate &amp; phishing URL features using the list.</a:t>
            </a:r>
          </a:p>
          <a:p>
            <a:pPr>
              <a:lnSpc>
                <a:spcPts val="3221"/>
              </a:lnSpc>
            </a:pPr>
          </a:p>
          <a:p>
            <a:pPr marL="496724" indent="-248362" lvl="1">
              <a:lnSpc>
                <a:spcPts val="3221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Combining them to a single dataframe and export the data to csv file for training the Machine Learning Model</a:t>
            </a:r>
          </a:p>
          <a:p>
            <a:pPr>
              <a:lnSpc>
                <a:spcPts val="3221"/>
              </a:lnSpc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774736" y="7820174"/>
            <a:ext cx="5513264" cy="72876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85140" y="226770"/>
            <a:ext cx="4250633" cy="470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3"/>
              </a:lnSpc>
            </a:pPr>
            <a:r>
              <a:rPr lang="en-US" sz="5367">
                <a:solidFill>
                  <a:srgbClr val="FFFFFF"/>
                </a:solidFill>
                <a:latin typeface="Canva Sans"/>
              </a:rPr>
              <a:t>Computing URL Features and Creating a Dataset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9948" y="2742109"/>
            <a:ext cx="17908104" cy="627055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5400000">
            <a:off x="8179400" y="-8179400"/>
            <a:ext cx="1929200" cy="18288000"/>
            <a:chOff x="0" y="0"/>
            <a:chExt cx="508102" cy="4816593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508102" cy="4816592"/>
            </a:xfrm>
            <a:custGeom>
              <a:avLst/>
              <a:gdLst/>
              <a:ahLst/>
              <a:cxnLst/>
              <a:rect r="r" b="b" t="t" l="l"/>
              <a:pathLst>
                <a:path h="4816592" w="508102">
                  <a:moveTo>
                    <a:pt x="0" y="0"/>
                  </a:moveTo>
                  <a:lnTo>
                    <a:pt x="508102" y="0"/>
                  </a:lnTo>
                  <a:lnTo>
                    <a:pt x="50810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3407" y="95603"/>
            <a:ext cx="737696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"/>
              </a:rPr>
              <a:t>Final Dataset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3211583" cy="10287000"/>
            <a:chOff x="0" y="0"/>
            <a:chExt cx="845849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58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845849">
                  <a:moveTo>
                    <a:pt x="0" y="0"/>
                  </a:moveTo>
                  <a:lnTo>
                    <a:pt x="845849" y="0"/>
                  </a:lnTo>
                  <a:lnTo>
                    <a:pt x="8458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94251" y="7179341"/>
            <a:ext cx="14597839" cy="292907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84726" y="-23123"/>
            <a:ext cx="7229507" cy="720246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7706" y="4800600"/>
            <a:ext cx="2574607" cy="211585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218" y="1526169"/>
            <a:ext cx="3371221" cy="147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9"/>
              </a:lnSpc>
            </a:pPr>
            <a:r>
              <a:rPr lang="en-US" sz="4256">
                <a:solidFill>
                  <a:srgbClr val="FFFFFF"/>
                </a:solidFill>
                <a:latin typeface="Canva Sans"/>
              </a:rPr>
              <a:t>Feature Distribution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00642" y="770502"/>
            <a:ext cx="5580918" cy="596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61"/>
              </a:lnSpc>
              <a:spcBef>
                <a:spcPct val="0"/>
              </a:spcBef>
            </a:pPr>
            <a:r>
              <a:rPr lang="en-US" sz="2829">
                <a:solidFill>
                  <a:srgbClr val="000000"/>
                </a:solidFill>
                <a:latin typeface="Canva Sans"/>
              </a:rPr>
              <a:t>The obtained result shows that the most of the data is made of 0's &amp; 1's except 'Domain' &amp; 'URL_Depth' columns. The Domain column doesnt have any significance to the machine learning model training. So dropped the 'Domain' column from the dataset. As, the 'URL_Depth' maximum value is 20, there is no necessity to change this column.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3826481" cy="10287000"/>
            <a:chOff x="0" y="0"/>
            <a:chExt cx="1007797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077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7797">
                  <a:moveTo>
                    <a:pt x="0" y="0"/>
                  </a:moveTo>
                  <a:lnTo>
                    <a:pt x="1007797" y="0"/>
                  </a:lnTo>
                  <a:lnTo>
                    <a:pt x="1007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5946" y="5352020"/>
            <a:ext cx="3233023" cy="300965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202037" y="1868179"/>
            <a:ext cx="11471476" cy="649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As the input URL is classified as phishing (1) or legitimate (0), this data set comes under classification problem.</a:t>
            </a:r>
          </a:p>
          <a:p>
            <a:pPr>
              <a:lnSpc>
                <a:spcPts val="4340"/>
              </a:lnSpc>
            </a:p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Used </a:t>
            </a:r>
            <a:r>
              <a:rPr lang="en-US" sz="3100">
                <a:solidFill>
                  <a:srgbClr val="000000"/>
                </a:solidFill>
                <a:latin typeface="Canva Sans"/>
              </a:rPr>
              <a:t>machine learning models (classification) to train the dataset: </a:t>
            </a:r>
          </a:p>
          <a:p>
            <a:pPr>
              <a:lnSpc>
                <a:spcPts val="4340"/>
              </a:lnSpc>
            </a:pPr>
          </a:p>
          <a:p>
            <a:pPr algn="just" marL="669440" indent="-33472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Decision Tree </a:t>
            </a:r>
          </a:p>
          <a:p>
            <a:pPr algn="just" marL="669440" indent="-33472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Random Forest </a:t>
            </a:r>
          </a:p>
          <a:p>
            <a:pPr algn="just" marL="669440" indent="-33472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Multilayer Perceptrons </a:t>
            </a:r>
          </a:p>
          <a:p>
            <a:pPr algn="just" marL="669440" indent="-33472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XGBoost </a:t>
            </a:r>
          </a:p>
          <a:p>
            <a:pPr algn="just" marL="669440" indent="-33472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Autoencoder Neural Network </a:t>
            </a:r>
          </a:p>
          <a:p>
            <a:pPr algn="just" marL="669440" indent="-334720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Support Vector Machine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693" y="1128015"/>
            <a:ext cx="4534781" cy="300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16"/>
              </a:lnSpc>
            </a:pPr>
            <a:r>
              <a:rPr lang="en-US" sz="5725">
                <a:solidFill>
                  <a:srgbClr val="FFFFFF"/>
                </a:solidFill>
                <a:latin typeface="Canva Sans"/>
              </a:rPr>
              <a:t>Machine Learning </a:t>
            </a:r>
          </a:p>
          <a:p>
            <a:pPr>
              <a:lnSpc>
                <a:spcPts val="8016"/>
              </a:lnSpc>
            </a:pPr>
            <a:r>
              <a:rPr lang="en-US" sz="5725">
                <a:solidFill>
                  <a:srgbClr val="FFFFFF"/>
                </a:solidFill>
                <a:latin typeface="Canva Sans"/>
              </a:rPr>
              <a:t>Models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5983893" cy="10287000"/>
            <a:chOff x="0" y="0"/>
            <a:chExt cx="1576005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5760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76005">
                  <a:moveTo>
                    <a:pt x="0" y="0"/>
                  </a:moveTo>
                  <a:lnTo>
                    <a:pt x="1576005" y="0"/>
                  </a:lnTo>
                  <a:lnTo>
                    <a:pt x="15760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50906" y="2714625"/>
            <a:ext cx="9561170" cy="403693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68065" y="715161"/>
            <a:ext cx="1099123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Medium"/>
              </a:rPr>
              <a:t>A phishing website is a popular social engineering technique that imitates reliable Addresses and online sites.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7484" y="96715"/>
            <a:ext cx="5470863" cy="572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11"/>
              </a:lnSpc>
            </a:pPr>
            <a:r>
              <a:rPr lang="en-US" sz="6507">
                <a:solidFill>
                  <a:srgbClr val="FFFFFF"/>
                </a:solidFill>
                <a:latin typeface="Canva Sans"/>
              </a:rPr>
              <a:t>Phishing Websites and importance of its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68065" y="7065005"/>
            <a:ext cx="12050438" cy="169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0456" indent="-350228" lvl="1">
              <a:lnSpc>
                <a:spcPts val="4542"/>
              </a:lnSpc>
              <a:buFont typeface="Arial"/>
              <a:buChar char="•"/>
            </a:pPr>
            <a:r>
              <a:rPr lang="en-US" sz="3244">
                <a:solidFill>
                  <a:srgbClr val="000000"/>
                </a:solidFill>
                <a:latin typeface="Canva Sans"/>
              </a:rPr>
              <a:t>Detecting phishing websites is important to protect personal and financial information, maintain reputation, and safeguard confidential business information.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5919" y="6434776"/>
            <a:ext cx="3253993" cy="30232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4307008" cy="10287000"/>
            <a:chOff x="0" y="0"/>
            <a:chExt cx="1134356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13435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34356">
                  <a:moveTo>
                    <a:pt x="0" y="0"/>
                  </a:moveTo>
                  <a:lnTo>
                    <a:pt x="1134356" y="0"/>
                  </a:lnTo>
                  <a:lnTo>
                    <a:pt x="11343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7879" y="6444555"/>
            <a:ext cx="3360467" cy="250507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0169" y="3381226"/>
            <a:ext cx="2605146" cy="242515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357474" y="2210306"/>
            <a:ext cx="6782526" cy="537014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0" y="923925"/>
            <a:ext cx="4316226" cy="1815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1"/>
              </a:lnSpc>
            </a:pPr>
            <a:r>
              <a:rPr lang="en-US" sz="5222">
                <a:solidFill>
                  <a:srgbClr val="FFFFFF"/>
                </a:solidFill>
                <a:latin typeface="Canva Sans"/>
              </a:rPr>
              <a:t>Models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30563" y="971550"/>
            <a:ext cx="12943074" cy="106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3065" indent="-331533" lvl="1">
              <a:lnSpc>
                <a:spcPts val="4299"/>
              </a:lnSpc>
              <a:buFont typeface="Arial"/>
              <a:buChar char="•"/>
            </a:pPr>
            <a:r>
              <a:rPr lang="en-US" sz="3071" spc="156">
                <a:solidFill>
                  <a:srgbClr val="000000"/>
                </a:solidFill>
                <a:latin typeface="Canva Sans"/>
              </a:rPr>
              <a:t>The models are evaluated, and the considered metric is accuracy.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78476" y="7775632"/>
            <a:ext cx="911646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152">
                <a:solidFill>
                  <a:srgbClr val="000000"/>
                </a:solidFill>
                <a:latin typeface="Canva Sans"/>
              </a:rPr>
              <a:t> XGBoost model gives better performance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88" t="16228" r="388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91306" y="5931277"/>
            <a:ext cx="1545438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Working on this project is very knowledgeable and worth the effort.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Through this project, one learned a lot about the phishing websites and how they are differentiated from legitimate ones.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446" r="0" b="101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360435" y="3924229"/>
            <a:ext cx="630555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5983893" cy="10287000"/>
            <a:chOff x="0" y="0"/>
            <a:chExt cx="1576005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5760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76005">
                  <a:moveTo>
                    <a:pt x="0" y="0"/>
                  </a:moveTo>
                  <a:lnTo>
                    <a:pt x="1576005" y="0"/>
                  </a:lnTo>
                  <a:lnTo>
                    <a:pt x="15760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9454" y="5446281"/>
            <a:ext cx="4732088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68065" y="153865"/>
            <a:ext cx="10991235" cy="958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Medium"/>
              </a:rPr>
              <a:t>Gathering b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oth phishing and benign URLs of websites.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Extracting the key features from those URLs to form a dataset.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Medium"/>
              </a:rPr>
              <a:t>Training machine learning models and deep neural nets on the dataset created to predict phishing websites.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Medium"/>
              </a:rPr>
              <a:t>Measuring and comparing the performance level of each model.</a:t>
            </a:r>
            <a:r>
              <a:rPr lang="en-US" sz="3399">
                <a:solidFill>
                  <a:srgbClr val="000000"/>
                </a:solidFill>
                <a:latin typeface="Canva Sans Medium"/>
              </a:rPr>
              <a:t>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7484" y="87190"/>
            <a:ext cx="5470863" cy="361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70"/>
              </a:lnSpc>
            </a:pPr>
            <a:r>
              <a:rPr lang="en-US" sz="6907">
                <a:solidFill>
                  <a:srgbClr val="FFFFFF"/>
                </a:solidFill>
                <a:latin typeface="Canva Sans"/>
              </a:rPr>
              <a:t>Objectives of this project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5983893" cy="10287000"/>
            <a:chOff x="0" y="0"/>
            <a:chExt cx="1576005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5760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76005">
                  <a:moveTo>
                    <a:pt x="0" y="0"/>
                  </a:moveTo>
                  <a:lnTo>
                    <a:pt x="1576005" y="0"/>
                  </a:lnTo>
                  <a:lnTo>
                    <a:pt x="15760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268065" y="28892"/>
            <a:ext cx="10991235" cy="432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0"/>
              </a:lnSpc>
            </a:pP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 Medium"/>
              </a:rPr>
              <a:t>An open-source service called PhishTank has been used. This service gives users access to a substantial database of phishing URLs that is updated hourly (csv, json).  </a:t>
            </a:r>
            <a:r>
              <a:rPr lang="en-US" sz="3100" u="sng">
                <a:solidFill>
                  <a:srgbClr val="000000"/>
                </a:solidFill>
                <a:latin typeface="Canva Sans Medium"/>
                <a:hlinkClick r:id="rId2" tooltip="https://www.phishtank.com/developer_info.php,the"/>
              </a:rPr>
              <a:t>https://www.phishtank.com/developer_info.php,</a:t>
            </a:r>
            <a:r>
              <a:rPr lang="en-US" sz="3100">
                <a:solidFill>
                  <a:srgbClr val="000000"/>
                </a:solidFill>
                <a:latin typeface="Canva Sans Medium"/>
              </a:rPr>
              <a:t> Company's official website.</a:t>
            </a:r>
          </a:p>
          <a:p>
            <a:pPr>
              <a:lnSpc>
                <a:spcPts val="4340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459" b="1377"/>
          <a:stretch>
            <a:fillRect/>
          </a:stretch>
        </p:blipFill>
        <p:spPr>
          <a:xfrm flipH="false" flipV="false" rot="0">
            <a:off x="8481059" y="4568093"/>
            <a:ext cx="5952874" cy="36428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6679" y="5944635"/>
            <a:ext cx="2870774" cy="341020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63626" y="308809"/>
            <a:ext cx="5470863" cy="483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70"/>
              </a:lnSpc>
            </a:pPr>
            <a:r>
              <a:rPr lang="en-US" sz="6907">
                <a:solidFill>
                  <a:srgbClr val="FFFFFF"/>
                </a:solidFill>
                <a:latin typeface="Canva Sans"/>
              </a:rPr>
              <a:t>Collecting Data -</a:t>
            </a:r>
          </a:p>
          <a:p>
            <a:pPr>
              <a:lnSpc>
                <a:spcPts val="9670"/>
              </a:lnSpc>
            </a:pPr>
            <a:r>
              <a:rPr lang="en-US" sz="6907">
                <a:solidFill>
                  <a:srgbClr val="FFFFFF"/>
                </a:solidFill>
                <a:latin typeface="Canva Sans"/>
              </a:rPr>
              <a:t>Phishing URLs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68065" y="8382128"/>
            <a:ext cx="11507209" cy="106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748" indent="-330374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000000"/>
                </a:solidFill>
                <a:latin typeface="Canva Sans"/>
              </a:rPr>
              <a:t>From this dataset, 5000 phishing URLs has been randomly selected for the purpose of this project.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5983893" cy="10287000"/>
            <a:chOff x="0" y="0"/>
            <a:chExt cx="1576005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5760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76005">
                  <a:moveTo>
                    <a:pt x="0" y="0"/>
                  </a:moveTo>
                  <a:lnTo>
                    <a:pt x="1576005" y="0"/>
                  </a:lnTo>
                  <a:lnTo>
                    <a:pt x="15760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5140" y="6431478"/>
            <a:ext cx="2537102" cy="270427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44000" y="4658190"/>
            <a:ext cx="5420127" cy="383980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453802" y="-78317"/>
            <a:ext cx="10991235" cy="540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0"/>
              </a:lnSpc>
            </a:pP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 Medium"/>
              </a:rPr>
              <a:t>The free datasets offered by the University of New Brunswick - large collection of legitimate URLs. </a:t>
            </a: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 Medium"/>
              </a:rPr>
              <a:t> Contains a wide variety of URLs, including benign, spam, phishing, malware, and defacement URLs. </a:t>
            </a:r>
          </a:p>
          <a:p>
            <a:pPr>
              <a:lnSpc>
                <a:spcPts val="4340"/>
              </a:lnSpc>
            </a:pP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Medium"/>
              </a:rPr>
              <a:t>         </a:t>
            </a:r>
            <a:r>
              <a:rPr lang="en-US" sz="3100">
                <a:solidFill>
                  <a:srgbClr val="000000"/>
                </a:solidFill>
                <a:latin typeface="Canva Sans Medium"/>
                <a:hlinkClick r:id="rId5" tooltip="https://www.unb.ca/cic/datasets/url-2016.html"/>
              </a:rPr>
              <a:t>https://www.unb.ca/cic/datasets/url-2016.html</a:t>
            </a:r>
          </a:p>
          <a:p>
            <a:pPr>
              <a:lnSpc>
                <a:spcPts val="4340"/>
              </a:lnSpc>
            </a:pPr>
          </a:p>
          <a:p>
            <a:pPr>
              <a:lnSpc>
                <a:spcPts val="4340"/>
              </a:lnSpc>
            </a:pPr>
          </a:p>
          <a:p>
            <a:pPr>
              <a:lnSpc>
                <a:spcPts val="43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8314" y="494652"/>
            <a:ext cx="5470863" cy="4834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70"/>
              </a:lnSpc>
            </a:pPr>
            <a:r>
              <a:rPr lang="en-US" sz="6907">
                <a:solidFill>
                  <a:srgbClr val="FFFFFF"/>
                </a:solidFill>
                <a:latin typeface="Canva Sans"/>
              </a:rPr>
              <a:t>Collecting Data -</a:t>
            </a:r>
          </a:p>
          <a:p>
            <a:pPr>
              <a:lnSpc>
                <a:spcPts val="9670"/>
              </a:lnSpc>
            </a:pPr>
            <a:r>
              <a:rPr lang="en-US" sz="6907">
                <a:solidFill>
                  <a:srgbClr val="FFFFFF"/>
                </a:solidFill>
                <a:latin typeface="Canva Sans"/>
              </a:rPr>
              <a:t>Legitimate URLs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53802" y="8697595"/>
            <a:ext cx="10872788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From this dataset, 5000 legitimate URLs has been randomly selected for the purpose of this project.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5983893" cy="10287000"/>
            <a:chOff x="0" y="0"/>
            <a:chExt cx="1576005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5760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76005">
                  <a:moveTo>
                    <a:pt x="0" y="0"/>
                  </a:moveTo>
                  <a:lnTo>
                    <a:pt x="1576005" y="0"/>
                  </a:lnTo>
                  <a:lnTo>
                    <a:pt x="15760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63979" y="3675105"/>
            <a:ext cx="1448736" cy="172096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158033" y="-562435"/>
            <a:ext cx="8073437" cy="395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6"/>
              </a:lnSpc>
            </a:pPr>
          </a:p>
          <a:p>
            <a:pPr>
              <a:lnSpc>
                <a:spcPts val="3496"/>
              </a:lnSpc>
            </a:pPr>
          </a:p>
          <a:p>
            <a:pPr marL="539192" indent="-269596" lvl="1">
              <a:lnSpc>
                <a:spcPts val="3496"/>
              </a:lnSpc>
              <a:buFont typeface="Arial"/>
              <a:buChar char="•"/>
            </a:pPr>
            <a:r>
              <a:rPr lang="en-US" sz="2497">
                <a:solidFill>
                  <a:srgbClr val="000000"/>
                </a:solidFill>
                <a:latin typeface="Canva Sans Medium"/>
              </a:rPr>
              <a:t>Address Bar based Features</a:t>
            </a:r>
          </a:p>
          <a:p>
            <a:pPr>
              <a:lnSpc>
                <a:spcPts val="3496"/>
              </a:lnSpc>
            </a:pPr>
          </a:p>
          <a:p>
            <a:pPr>
              <a:lnSpc>
                <a:spcPts val="3496"/>
              </a:lnSpc>
            </a:pPr>
          </a:p>
          <a:p>
            <a:pPr>
              <a:lnSpc>
                <a:spcPts val="3496"/>
              </a:lnSpc>
            </a:pPr>
          </a:p>
          <a:p>
            <a:pPr>
              <a:lnSpc>
                <a:spcPts val="3496"/>
              </a:lnSpc>
            </a:pPr>
          </a:p>
          <a:p>
            <a:pPr>
              <a:lnSpc>
                <a:spcPts val="3496"/>
              </a:lnSpc>
            </a:pPr>
          </a:p>
          <a:p>
            <a:pPr>
              <a:lnSpc>
                <a:spcPts val="349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3505" y="757732"/>
            <a:ext cx="5470863" cy="2396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70"/>
              </a:lnSpc>
            </a:pPr>
            <a:r>
              <a:rPr lang="en-US" sz="6907">
                <a:solidFill>
                  <a:srgbClr val="FFFFFF"/>
                </a:solidFill>
                <a:latin typeface="Canva Sans"/>
              </a:rPr>
              <a:t>Feature Extraction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96852" y="852982"/>
            <a:ext cx="5995998" cy="368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2334" indent="-226167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000000"/>
                </a:solidFill>
                <a:latin typeface="Canva Sans"/>
              </a:rPr>
              <a:t>Domain of URL</a:t>
            </a:r>
          </a:p>
          <a:p>
            <a:pPr algn="just" marL="452334" indent="-226167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000000"/>
                </a:solidFill>
                <a:latin typeface="Canva Sans"/>
              </a:rPr>
              <a:t>IP </a:t>
            </a:r>
            <a:r>
              <a:rPr lang="en-US" sz="2095">
                <a:solidFill>
                  <a:srgbClr val="000000"/>
                </a:solidFill>
                <a:latin typeface="Canva Sans"/>
              </a:rPr>
              <a:t>Address in URL</a:t>
            </a:r>
          </a:p>
          <a:p>
            <a:pPr algn="just" marL="452334" indent="-226167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000000"/>
                </a:solidFill>
                <a:latin typeface="Canva Sans"/>
              </a:rPr>
              <a:t>"@" Symbol in URL</a:t>
            </a:r>
          </a:p>
          <a:p>
            <a:pPr algn="just" marL="452334" indent="-226167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000000"/>
                </a:solidFill>
                <a:latin typeface="Canva Sans"/>
              </a:rPr>
              <a:t>Length of URL</a:t>
            </a:r>
          </a:p>
          <a:p>
            <a:pPr algn="just" marL="452334" indent="-226167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000000"/>
                </a:solidFill>
                <a:latin typeface="Canva Sans"/>
              </a:rPr>
              <a:t>Depth of URL</a:t>
            </a:r>
          </a:p>
          <a:p>
            <a:pPr algn="just" marL="452334" indent="-226167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000000"/>
                </a:solidFill>
                <a:latin typeface="Canva Sans"/>
              </a:rPr>
              <a:t>Redirection "//" in URL</a:t>
            </a:r>
          </a:p>
          <a:p>
            <a:pPr algn="just" marL="452334" indent="-226167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000000"/>
                </a:solidFill>
                <a:latin typeface="Canva Sans"/>
              </a:rPr>
              <a:t>"http/https" in Domain name</a:t>
            </a:r>
          </a:p>
          <a:p>
            <a:pPr algn="just" marL="452334" indent="-226167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000000"/>
                </a:solidFill>
                <a:latin typeface="Canva Sans"/>
              </a:rPr>
              <a:t>Using URL Shortening Services “TinyURL”</a:t>
            </a:r>
          </a:p>
          <a:p>
            <a:pPr algn="just" marL="452334" indent="-226167" lvl="1">
              <a:lnSpc>
                <a:spcPts val="2933"/>
              </a:lnSpc>
              <a:buFont typeface="Arial"/>
              <a:buChar char="•"/>
            </a:pPr>
            <a:r>
              <a:rPr lang="en-US" sz="2095">
                <a:solidFill>
                  <a:srgbClr val="000000"/>
                </a:solidFill>
                <a:latin typeface="Canva Sans"/>
              </a:rPr>
              <a:t>Prefix or Suffix "-" in Domain</a:t>
            </a:r>
          </a:p>
          <a:p>
            <a:pPr algn="just">
              <a:lnSpc>
                <a:spcPts val="293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383387" y="4497485"/>
            <a:ext cx="4100369" cy="8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4156" indent="-267078" lvl="1">
              <a:lnSpc>
                <a:spcPts val="3463"/>
              </a:lnSpc>
              <a:buFont typeface="Arial"/>
              <a:buChar char="•"/>
            </a:pPr>
            <a:r>
              <a:rPr lang="en-US" sz="2474">
                <a:solidFill>
                  <a:srgbClr val="000000"/>
                </a:solidFill>
                <a:latin typeface="Canva Sans"/>
              </a:rPr>
              <a:t>Dom</a:t>
            </a:r>
            <a:r>
              <a:rPr lang="en-US" sz="2474">
                <a:solidFill>
                  <a:srgbClr val="000000"/>
                </a:solidFill>
                <a:latin typeface="Canva Sans"/>
              </a:rPr>
              <a:t>ain based Features</a:t>
            </a:r>
          </a:p>
          <a:p>
            <a:pPr algn="ctr">
              <a:lnSpc>
                <a:spcPts val="346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996852" y="5105400"/>
            <a:ext cx="3292816" cy="185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8398" indent="-229199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00000"/>
                </a:solidFill>
                <a:latin typeface="Canva Sans"/>
              </a:rPr>
              <a:t>DNS</a:t>
            </a:r>
            <a:r>
              <a:rPr lang="en-US" sz="2123">
                <a:solidFill>
                  <a:srgbClr val="000000"/>
                </a:solidFill>
                <a:latin typeface="Canva Sans"/>
              </a:rPr>
              <a:t> Record</a:t>
            </a:r>
          </a:p>
          <a:p>
            <a:pPr algn="just" marL="458398" indent="-229199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00000"/>
                </a:solidFill>
                <a:latin typeface="Canva Sans"/>
              </a:rPr>
              <a:t>Website Traffic</a:t>
            </a:r>
          </a:p>
          <a:p>
            <a:pPr algn="just" marL="458398" indent="-229199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00000"/>
                </a:solidFill>
                <a:latin typeface="Canva Sans"/>
              </a:rPr>
              <a:t>Age of Domain</a:t>
            </a:r>
          </a:p>
          <a:p>
            <a:pPr algn="just" marL="458398" indent="-229199" lvl="1">
              <a:lnSpc>
                <a:spcPts val="2972"/>
              </a:lnSpc>
              <a:buFont typeface="Arial"/>
              <a:buChar char="•"/>
            </a:pPr>
            <a:r>
              <a:rPr lang="en-US" sz="2123">
                <a:solidFill>
                  <a:srgbClr val="000000"/>
                </a:solidFill>
                <a:latin typeface="Canva Sans"/>
              </a:rPr>
              <a:t>End Period of Domain</a:t>
            </a:r>
          </a:p>
          <a:p>
            <a:pPr algn="just">
              <a:lnSpc>
                <a:spcPts val="297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383387" y="6915589"/>
            <a:ext cx="6333974" cy="432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0189" indent="-275094" lvl="1">
              <a:lnSpc>
                <a:spcPts val="3567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Canva Sans"/>
              </a:rPr>
              <a:t>HTML and JavaScript based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96852" y="7592194"/>
            <a:ext cx="4172763" cy="166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9841" indent="-254920" lvl="1">
              <a:lnSpc>
                <a:spcPts val="3306"/>
              </a:lnSpc>
              <a:buFont typeface="Arial"/>
              <a:buChar char="•"/>
            </a:pPr>
            <a:r>
              <a:rPr lang="en-US" sz="2361">
                <a:solidFill>
                  <a:srgbClr val="000000"/>
                </a:solidFill>
                <a:latin typeface="Canva Sans"/>
              </a:rPr>
              <a:t>IFrame Redirection</a:t>
            </a:r>
          </a:p>
          <a:p>
            <a:pPr marL="509841" indent="-254920" lvl="1">
              <a:lnSpc>
                <a:spcPts val="3306"/>
              </a:lnSpc>
              <a:buFont typeface="Arial"/>
              <a:buChar char="•"/>
            </a:pPr>
            <a:r>
              <a:rPr lang="en-US" sz="2361">
                <a:solidFill>
                  <a:srgbClr val="000000"/>
                </a:solidFill>
                <a:latin typeface="Canva Sans"/>
              </a:rPr>
              <a:t>Status Bar Customization</a:t>
            </a:r>
          </a:p>
          <a:p>
            <a:pPr marL="509841" indent="-254920" lvl="1">
              <a:lnSpc>
                <a:spcPts val="3306"/>
              </a:lnSpc>
              <a:buFont typeface="Arial"/>
              <a:buChar char="•"/>
            </a:pPr>
            <a:r>
              <a:rPr lang="en-US" sz="2361">
                <a:solidFill>
                  <a:srgbClr val="000000"/>
                </a:solidFill>
                <a:latin typeface="Canva Sans"/>
              </a:rPr>
              <a:t>Disabling Right Click</a:t>
            </a:r>
          </a:p>
          <a:p>
            <a:pPr marL="509841" indent="-254920" lvl="1">
              <a:lnSpc>
                <a:spcPts val="3306"/>
              </a:lnSpc>
              <a:buFont typeface="Arial"/>
              <a:buChar char="•"/>
            </a:pPr>
            <a:r>
              <a:rPr lang="en-US" sz="2361">
                <a:solidFill>
                  <a:srgbClr val="000000"/>
                </a:solidFill>
                <a:latin typeface="Canva Sans"/>
              </a:rPr>
              <a:t>Website Forwarding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505" y="5583378"/>
            <a:ext cx="5775319" cy="5112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1"/>
              </a:lnSpc>
            </a:pPr>
            <a:r>
              <a:rPr lang="en-US" sz="2029">
                <a:solidFill>
                  <a:srgbClr val="FFFFFF"/>
                </a:solidFill>
                <a:latin typeface="Canva Sans Bold"/>
              </a:rPr>
              <a:t>Reference:</a:t>
            </a:r>
          </a:p>
          <a:p>
            <a:pPr>
              <a:lnSpc>
                <a:spcPts val="1581"/>
              </a:lnSpc>
            </a:pPr>
          </a:p>
          <a:p>
            <a:pPr>
              <a:lnSpc>
                <a:spcPts val="1721"/>
              </a:lnSpc>
            </a:pPr>
            <a:r>
              <a:rPr lang="en-US" sz="1229">
                <a:solidFill>
                  <a:srgbClr val="FFFFFF"/>
                </a:solidFill>
                <a:latin typeface="Canva Sans"/>
              </a:rPr>
              <a:t>Buber, Ebubekir. “Phishing URL Detection with ML.” Medium, Towards Data Science, 21 May 2018, towardsdatascience.com/phishing-domain-detection-with-ml-5be9c99293e5#:~:text=The%20purpose%20of%20Phishing%20Domain,provide%20useful%20information%20to%20us.</a:t>
            </a:r>
          </a:p>
          <a:p>
            <a:pPr>
              <a:lnSpc>
                <a:spcPts val="1721"/>
              </a:lnSpc>
            </a:pPr>
          </a:p>
          <a:p>
            <a:pPr>
              <a:lnSpc>
                <a:spcPts val="1721"/>
              </a:lnSpc>
            </a:pPr>
            <a:r>
              <a:rPr lang="en-US" sz="1229">
                <a:solidFill>
                  <a:srgbClr val="FFFFFF"/>
                </a:solidFill>
                <a:latin typeface="Canva Sans"/>
              </a:rPr>
              <a:t>Mohammad, Rami, McCluskey, T.L. and Thabtah, Fadi (2012) An Assessment of Features Related to Phishing Websites using an Automated Technique. In: International Conferece For Internet Technology And Secured Transactions. ICITST 2012 . IEEE, London, UK, pp. 492-497. ISBN 978-1-4673-5325-0</a:t>
            </a:r>
          </a:p>
          <a:p>
            <a:pPr>
              <a:lnSpc>
                <a:spcPts val="1721"/>
              </a:lnSpc>
            </a:pPr>
          </a:p>
          <a:p>
            <a:pPr>
              <a:lnSpc>
                <a:spcPts val="1721"/>
              </a:lnSpc>
            </a:pPr>
            <a:r>
              <a:rPr lang="en-US" sz="1229">
                <a:solidFill>
                  <a:srgbClr val="FFFFFF"/>
                </a:solidFill>
                <a:latin typeface="Canva Sans"/>
              </a:rPr>
              <a:t>Mohammad, Rami, Thabtah, Fadi Abdeljaber and McCluskey, T.L. (2014) Predicting phishing websites based on self-structuring neural network. Neural Computing and Applications, 25 (2). pp. 443-458. ISSN 0941-0643</a:t>
            </a:r>
          </a:p>
          <a:p>
            <a:pPr>
              <a:lnSpc>
                <a:spcPts val="1721"/>
              </a:lnSpc>
            </a:pPr>
          </a:p>
          <a:p>
            <a:pPr>
              <a:lnSpc>
                <a:spcPts val="1721"/>
              </a:lnSpc>
            </a:pPr>
            <a:r>
              <a:rPr lang="en-US" sz="1229">
                <a:solidFill>
                  <a:srgbClr val="FFFFFF"/>
                </a:solidFill>
                <a:latin typeface="Canva Sans"/>
              </a:rPr>
              <a:t>Mohammad, Rami, McCluskey, T.L. and Thabtah, Fadi Abdeljaber (2014) Intelligent Rule based Phishing Websites Classification. IET Information Security, 8 (3). pp. 153-160. ISSN 1751-8709</a:t>
            </a:r>
          </a:p>
          <a:p>
            <a:pPr>
              <a:lnSpc>
                <a:spcPts val="1161"/>
              </a:lnSpc>
            </a:pPr>
          </a:p>
          <a:p>
            <a:pPr>
              <a:lnSpc>
                <a:spcPts val="1161"/>
              </a:lnSpc>
            </a:pPr>
          </a:p>
          <a:p>
            <a:pPr>
              <a:lnSpc>
                <a:spcPts val="1161"/>
              </a:lnSpc>
            </a:pPr>
          </a:p>
          <a:p>
            <a:pPr>
              <a:lnSpc>
                <a:spcPts val="1161"/>
              </a:lnSpc>
            </a:pPr>
          </a:p>
          <a:p>
            <a:pPr>
              <a:lnSpc>
                <a:spcPts val="9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3826481" cy="10287000"/>
            <a:chOff x="0" y="0"/>
            <a:chExt cx="1007797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077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7797">
                  <a:moveTo>
                    <a:pt x="0" y="0"/>
                  </a:moveTo>
                  <a:lnTo>
                    <a:pt x="1007797" y="0"/>
                  </a:lnTo>
                  <a:lnTo>
                    <a:pt x="1007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4034" y="4518580"/>
            <a:ext cx="1448736" cy="17209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195966" y="478607"/>
            <a:ext cx="4815547" cy="178598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123706" y="2984458"/>
            <a:ext cx="4887807" cy="239460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197015" y="7780645"/>
            <a:ext cx="4814498" cy="186945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835698" y="-86749"/>
            <a:ext cx="7443936" cy="880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3"/>
              </a:lnSpc>
            </a:pPr>
          </a:p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Domain of the URL</a:t>
            </a:r>
            <a:r>
              <a:rPr lang="en-US" sz="2959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959">
                <a:solidFill>
                  <a:srgbClr val="000000"/>
                </a:solidFill>
                <a:latin typeface="Canva Sans"/>
              </a:rPr>
              <a:t>-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             </a:t>
            </a:r>
            <a:r>
              <a:rPr lang="en-US" sz="2499">
                <a:solidFill>
                  <a:srgbClr val="000000"/>
                </a:solidFill>
                <a:latin typeface="Canva Sans"/>
              </a:rPr>
              <a:t>extracting the domain present in the URL. </a:t>
            </a:r>
          </a:p>
          <a:p>
            <a:pPr>
              <a:lnSpc>
                <a:spcPts val="4143"/>
              </a:lnSpc>
            </a:pPr>
          </a:p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IP Address in the URL</a:t>
            </a:r>
            <a:r>
              <a:rPr lang="en-US" sz="2959">
                <a:solidFill>
                  <a:srgbClr val="000000"/>
                </a:solidFill>
                <a:latin typeface="Canva Sans Italics"/>
              </a:rPr>
              <a:t> - </a:t>
            </a: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"@" Symbol in URL</a:t>
            </a:r>
            <a:r>
              <a:rPr lang="en-US" sz="2959">
                <a:solidFill>
                  <a:srgbClr val="000000"/>
                </a:solidFill>
                <a:latin typeface="Canva Sans Italics"/>
              </a:rPr>
              <a:t> - </a:t>
            </a: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7305" y="685466"/>
            <a:ext cx="3722194" cy="245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>
                <a:solidFill>
                  <a:srgbClr val="FFFFFF"/>
                </a:solidFill>
                <a:latin typeface="Canva Sans"/>
              </a:rPr>
              <a:t>Address Bar based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6429" y="2564888"/>
            <a:ext cx="8537277" cy="349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If an IP a</a:t>
            </a:r>
            <a:r>
              <a:rPr lang="en-US" sz="2500">
                <a:solidFill>
                  <a:srgbClr val="000000"/>
                </a:solidFill>
                <a:latin typeface="Canva Sans"/>
              </a:rPr>
              <a:t>ddress is used as an alternative of the domain name in the URL, we can be sure that someone is trying to steal personal information with this URL. </a:t>
            </a:r>
          </a:p>
          <a:p>
            <a:pPr>
              <a:lnSpc>
                <a:spcPts val="3500"/>
              </a:lnSpc>
            </a:pP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If the domain part of URL has IP address, the value assigned to this feature is 1 (phishing) or else 0 (legitimate).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6429" y="7256420"/>
            <a:ext cx="917257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Using “@” symbol in the URL leads the browser to ignore everything preceding the “@” symbol and the real address often follows the “@” symbol.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If the URL has '@' symbol, the value assigned to this feature is 1 (phishing) or else 0 (legitimate).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3826481" cy="10287000"/>
            <a:chOff x="0" y="0"/>
            <a:chExt cx="1007797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077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7797">
                  <a:moveTo>
                    <a:pt x="0" y="0"/>
                  </a:moveTo>
                  <a:lnTo>
                    <a:pt x="1007797" y="0"/>
                  </a:lnTo>
                  <a:lnTo>
                    <a:pt x="1007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663253"/>
            <a:ext cx="1448736" cy="17209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630645" y="779369"/>
            <a:ext cx="5528830" cy="176922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201707" y="3713314"/>
            <a:ext cx="4386708" cy="21358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565731" y="7729787"/>
            <a:ext cx="6593744" cy="162891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835698" y="-241906"/>
            <a:ext cx="6363891" cy="731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3"/>
              </a:lnSpc>
            </a:pPr>
          </a:p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 Length of URL</a:t>
            </a:r>
            <a:r>
              <a:rPr lang="en-US" sz="2959">
                <a:solidFill>
                  <a:srgbClr val="000000"/>
                </a:solidFill>
                <a:latin typeface="Canva Sans Italics"/>
              </a:rPr>
              <a:t> - </a:t>
            </a: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Depth of URL -</a:t>
            </a: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"http/https" in Domain name -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505" y="942975"/>
            <a:ext cx="3722194" cy="245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>
                <a:solidFill>
                  <a:srgbClr val="FFFFFF"/>
                </a:solidFill>
                <a:latin typeface="Canva Sans"/>
              </a:rPr>
              <a:t>Address Bar </a:t>
            </a:r>
          </a:p>
          <a:p>
            <a:pPr>
              <a:lnSpc>
                <a:spcPts val="6579"/>
              </a:lnSpc>
            </a:pPr>
            <a:r>
              <a:rPr lang="en-US" sz="4699">
                <a:solidFill>
                  <a:srgbClr val="FFFFFF"/>
                </a:solidFill>
                <a:latin typeface="Canva Sans"/>
              </a:rPr>
              <a:t>based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07769" y="731744"/>
            <a:ext cx="7522864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Phishers can use long URL to hide the doubtful part in the address bar.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If the length of URL &gt;= 54 , the value assigned to this feature is 1 (phishing) or else 0 (legitimate).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33032" y="4121399"/>
            <a:ext cx="7758112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 Calculates the number of sub pages in the given url based on the '/'.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The value of feature is a numerical based on the URL.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07719" y="7126706"/>
            <a:ext cx="6822777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The phishers may add the “HTTPS” token to the domain part of a URL in order to trick users. 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If the URL has "http/https" in the domain part, the value assigned to this feature is 1 (phishing) or else 0 (legitimate).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18" y="0"/>
            <a:ext cx="3826481" cy="10287000"/>
            <a:chOff x="0" y="0"/>
            <a:chExt cx="1007797" cy="270933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10077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7797">
                  <a:moveTo>
                    <a:pt x="0" y="0"/>
                  </a:moveTo>
                  <a:lnTo>
                    <a:pt x="1007797" y="0"/>
                  </a:lnTo>
                  <a:lnTo>
                    <a:pt x="10077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D012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739199"/>
            <a:ext cx="1448736" cy="172096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185144" y="2335347"/>
            <a:ext cx="5102856" cy="225936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171138" y="7265302"/>
            <a:ext cx="6116862" cy="121358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835698" y="148253"/>
            <a:ext cx="5141416" cy="62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Redirection "//" in URL</a:t>
            </a:r>
            <a:r>
              <a:rPr lang="en-US" sz="2959">
                <a:solidFill>
                  <a:srgbClr val="000000"/>
                </a:solidFill>
                <a:latin typeface="Canva Sans Italics"/>
              </a:rPr>
              <a:t> - </a:t>
            </a: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1361" y="856207"/>
            <a:ext cx="3722194" cy="245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>
                <a:solidFill>
                  <a:srgbClr val="FFFFFF"/>
                </a:solidFill>
                <a:latin typeface="Canva Sans"/>
              </a:rPr>
              <a:t>Address Bar based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37039" y="809874"/>
            <a:ext cx="8680152" cy="478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The existence of “//” within the URL path means that the user will be redirected to another website.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 </a:t>
            </a: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We find that if the URL starts with “HTTP”, that means the “//” should appear in the sixth position. However, if the URL employs “HTTPS” then the “//” should appear in seventh position. </a:t>
            </a:r>
          </a:p>
          <a:p>
            <a:pPr>
              <a:lnSpc>
                <a:spcPts val="322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If the "//" is anywhere in the URL apart from after the protocal, thee value assigned to this feature is 1 (phishing) or else 0 (legitimate).</a:t>
            </a:r>
          </a:p>
          <a:p>
            <a:pPr>
              <a:lnSpc>
                <a:spcPts val="32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835698" y="5408862"/>
            <a:ext cx="6231582" cy="50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8993" indent="-319497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00000"/>
                </a:solidFill>
                <a:latin typeface="Canva Sans Bold Italics"/>
              </a:rPr>
              <a:t>Prefix or Suffix "-" in Domain -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37039" y="6053455"/>
            <a:ext cx="7534099" cy="358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The dash symbol is rarely used in legitimate URLs. Phishers tend to add prefixes or suffixes separated by (-) to the domain name so that users feel that they are dealing with a legitimate webpage. </a:t>
            </a:r>
          </a:p>
          <a:p>
            <a:pPr>
              <a:lnSpc>
                <a:spcPts val="3220"/>
              </a:lnSpc>
            </a:pPr>
          </a:p>
          <a:p>
            <a:pPr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</a:rPr>
              <a:t>If the URL has '-' symbol in the domain part of the URL, the value assigned to this feature is 1 (phishing) or else 0 (legitimate).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DAFhNxHkRH4</dc:identifier>
  <dcterms:modified xsi:type="dcterms:W3CDTF">2011-08-01T06:04:30Z</dcterms:modified>
  <cp:revision>1</cp:revision>
  <dc:title>Predictive Modelling of Phishing Website Detection </dc:title>
</cp:coreProperties>
</file>